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8997950" cy="720566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6" userDrawn="1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Morash" initials="SM" lastIdx="1" clrIdx="0">
    <p:extLst/>
  </p:cmAuthor>
  <p:cmAuthor id="2" name="Edoye Porbeni" initials="EP" lastIdx="2" clrIdx="1">
    <p:extLst/>
  </p:cmAuthor>
  <p:cmAuthor id="3" name="Edoye Porbeni" initials="EP [2]" lastIdx="1" clrIdx="2">
    <p:extLst/>
  </p:cmAuthor>
  <p:cmAuthor id="4" name="Billie Jane Hermosura" initials="BJH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257A"/>
    <a:srgbClr val="005695"/>
    <a:srgbClr val="3399FF"/>
    <a:srgbClr val="33CCFF"/>
    <a:srgbClr val="873D91"/>
    <a:srgbClr val="669900"/>
    <a:srgbClr val="DBC5ED"/>
    <a:srgbClr val="CC99FF"/>
    <a:srgbClr val="E8F0F8"/>
    <a:srgbClr val="F1E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6395" autoAdjust="0"/>
  </p:normalViewPr>
  <p:slideViewPr>
    <p:cSldViewPr snapToGrid="0" snapToObjects="1">
      <p:cViewPr varScale="1">
        <p:scale>
          <a:sx n="81" d="100"/>
          <a:sy n="81" d="100"/>
        </p:scale>
        <p:origin x="1032" y="102"/>
      </p:cViewPr>
      <p:guideLst>
        <p:guide orient="horz" pos="2246"/>
        <p:guide pos="2834"/>
      </p:guideLst>
    </p:cSldViewPr>
  </p:slideViewPr>
  <p:outlineViewPr>
    <p:cViewPr>
      <p:scale>
        <a:sx n="33" d="100"/>
        <a:sy n="33" d="100"/>
      </p:scale>
      <p:origin x="0" y="-4644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8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056457A-DF65-E84E-A68A-8F1081309BD7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AF6D19-0DFB-D544-A162-1AE2430745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14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2ECFEC-5B44-4CC9-B9BF-032BF34794E3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46225" y="1162050"/>
            <a:ext cx="39179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E244F0-D874-44A7-9185-E8AC12AB3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4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244F0-D874-44A7-9185-E8AC12AB334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37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244F0-D874-44A7-9185-E8AC12AB334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72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244F0-D874-44A7-9185-E8AC12AB334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65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244F0-D874-44A7-9185-E8AC12AB334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27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244F0-D874-44A7-9185-E8AC12AB334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59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09586" y="1300241"/>
            <a:ext cx="7409025" cy="141606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00569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CA" dirty="0"/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112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09586" y="1300241"/>
            <a:ext cx="7409025" cy="141606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00569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CA" dirty="0"/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06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09586" y="1300241"/>
            <a:ext cx="7409025" cy="141606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00569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CA" dirty="0"/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02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6515" y="-8916"/>
            <a:ext cx="9023342" cy="7232354"/>
            <a:chOff x="-8467" y="-8468"/>
            <a:chExt cx="9169805" cy="6883402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4257A">
                <a:alpha val="8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9" name="Straight Connector 8"/>
            <p:cNvCxnSpPr/>
            <p:nvPr/>
          </p:nvCxnSpPr>
          <p:spPr>
            <a:xfrm>
              <a:off x="8097136" y="179"/>
              <a:ext cx="769955" cy="6841065"/>
            </a:xfrm>
            <a:prstGeom prst="line">
              <a:avLst/>
            </a:prstGeom>
            <a:ln w="9525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9" y="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105987" y="-8467"/>
              <a:ext cx="1047318" cy="6858000"/>
            </a:xfrm>
            <a:custGeom>
              <a:avLst/>
              <a:gdLst>
                <a:gd name="connsiteX0" fmla="*/ 0 w 2853267"/>
                <a:gd name="connsiteY0" fmla="*/ 0 h 6858000"/>
                <a:gd name="connsiteX1" fmla="*/ 2793079 w 2853267"/>
                <a:gd name="connsiteY1" fmla="*/ 6791871 h 6858000"/>
                <a:gd name="connsiteX2" fmla="*/ 2853267 w 2853267"/>
                <a:gd name="connsiteY2" fmla="*/ 6858000 h 6858000"/>
                <a:gd name="connsiteX3" fmla="*/ 2853267 w 2853267"/>
                <a:gd name="connsiteY3" fmla="*/ 0 h 6858000"/>
                <a:gd name="connsiteX4" fmla="*/ 0 w 285326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3267" h="6858000">
                  <a:moveTo>
                    <a:pt x="0" y="0"/>
                  </a:moveTo>
                  <a:lnTo>
                    <a:pt x="2793079" y="6791871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/>
          </p:spPr>
          <p:style>
            <a:lnRef idx="1">
              <a:schemeClr val="accent1"/>
            </a:lnRef>
            <a:fillRef idx="1002">
              <a:schemeClr val="lt2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9249" cy="6866467"/>
            </a:xfrm>
            <a:custGeom>
              <a:avLst/>
              <a:gdLst>
                <a:gd name="connsiteX0" fmla="*/ 1016000 w 1289513"/>
                <a:gd name="connsiteY0" fmla="*/ 0 h 6866467"/>
                <a:gd name="connsiteX1" fmla="*/ 0 w 1289513"/>
                <a:gd name="connsiteY1" fmla="*/ 6866467 h 6866467"/>
                <a:gd name="connsiteX2" fmla="*/ 1286933 w 1289513"/>
                <a:gd name="connsiteY2" fmla="*/ 6866467 h 6866467"/>
                <a:gd name="connsiteX3" fmla="*/ 1288873 w 1289513"/>
                <a:gd name="connsiteY3" fmla="*/ 0 h 6866467"/>
                <a:gd name="connsiteX4" fmla="*/ 1016000 w 1289513"/>
                <a:gd name="connsiteY4" fmla="*/ 0 h 686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951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91695" y="2288822"/>
                    <a:pt x="1288873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0070C0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54257A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8053342" y="4167319"/>
              <a:ext cx="1090659" cy="2682391"/>
            </a:xfrm>
            <a:prstGeom prst="line">
              <a:avLst/>
            </a:prstGeom>
            <a:ln w="9525">
              <a:solidFill>
                <a:srgbClr val="873D9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 userDrawn="1"/>
        </p:nvGrpSpPr>
        <p:grpSpPr>
          <a:xfrm>
            <a:off x="422291" y="319093"/>
            <a:ext cx="1962022" cy="758587"/>
            <a:chOff x="10399939" y="923804"/>
            <a:chExt cx="2113386" cy="817110"/>
          </a:xfrm>
        </p:grpSpPr>
        <p:pic>
          <p:nvPicPr>
            <p:cNvPr id="25" name="Picture 24"/>
            <p:cNvPicPr/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9939" y="923804"/>
              <a:ext cx="2113386" cy="771391"/>
            </a:xfrm>
            <a:prstGeom prst="rect">
              <a:avLst/>
            </a:prstGeom>
          </p:spPr>
        </p:pic>
        <p:sp>
          <p:nvSpPr>
            <p:cNvPr id="28" name="Rectangle 27"/>
            <p:cNvSpPr/>
            <p:nvPr userDrawn="1"/>
          </p:nvSpPr>
          <p:spPr>
            <a:xfrm>
              <a:off x="10399939" y="1695195"/>
              <a:ext cx="2113386" cy="45719"/>
            </a:xfrm>
            <a:prstGeom prst="rect">
              <a:avLst/>
            </a:prstGeom>
            <a:solidFill>
              <a:srgbClr val="873D91"/>
            </a:solidFill>
            <a:ln>
              <a:solidFill>
                <a:srgbClr val="873D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0" name="Isosceles Triangle 29"/>
          <p:cNvSpPr/>
          <p:nvPr userDrawn="1"/>
        </p:nvSpPr>
        <p:spPr>
          <a:xfrm flipV="1">
            <a:off x="1318961" y="1042054"/>
            <a:ext cx="168681" cy="108632"/>
          </a:xfrm>
          <a:prstGeom prst="triangle">
            <a:avLst/>
          </a:prstGeom>
          <a:solidFill>
            <a:srgbClr val="873D91"/>
          </a:solidFill>
          <a:ln>
            <a:solidFill>
              <a:srgbClr val="873D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Freeform 32"/>
          <p:cNvSpPr/>
          <p:nvPr userDrawn="1"/>
        </p:nvSpPr>
        <p:spPr>
          <a:xfrm rot="5400000">
            <a:off x="3816342" y="-3832893"/>
            <a:ext cx="328008" cy="7975974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3 w 457200"/>
              <a:gd name="connsiteY2" fmla="*/ 2852183 h 2853267"/>
              <a:gd name="connsiteX3" fmla="*/ 0 w 457200"/>
              <a:gd name="connsiteY3" fmla="*/ 0 h 2853267"/>
              <a:gd name="connsiteX0" fmla="*/ 0 w 457203"/>
              <a:gd name="connsiteY0" fmla="*/ 0 h 2852780"/>
              <a:gd name="connsiteX1" fmla="*/ 457203 w 457203"/>
              <a:gd name="connsiteY1" fmla="*/ 2849577 h 2852780"/>
              <a:gd name="connsiteX2" fmla="*/ 3 w 457203"/>
              <a:gd name="connsiteY2" fmla="*/ 2852183 h 2852780"/>
              <a:gd name="connsiteX3" fmla="*/ 0 w 457203"/>
              <a:gd name="connsiteY3" fmla="*/ 0 h 2852780"/>
              <a:gd name="connsiteX0" fmla="*/ 0 w 457203"/>
              <a:gd name="connsiteY0" fmla="*/ 0 h 2849577"/>
              <a:gd name="connsiteX1" fmla="*/ 457203 w 457203"/>
              <a:gd name="connsiteY1" fmla="*/ 2849577 h 2849577"/>
              <a:gd name="connsiteX2" fmla="*/ 3 w 457203"/>
              <a:gd name="connsiteY2" fmla="*/ 2841110 h 2849577"/>
              <a:gd name="connsiteX3" fmla="*/ 0 w 457203"/>
              <a:gd name="connsiteY3" fmla="*/ 0 h 2849577"/>
              <a:gd name="connsiteX0" fmla="*/ 0 w 457203"/>
              <a:gd name="connsiteY0" fmla="*/ 0 h 2849577"/>
              <a:gd name="connsiteX1" fmla="*/ 457203 w 457203"/>
              <a:gd name="connsiteY1" fmla="*/ 2849577 h 2849577"/>
              <a:gd name="connsiteX2" fmla="*/ 3 w 457203"/>
              <a:gd name="connsiteY2" fmla="*/ 2848492 h 2849577"/>
              <a:gd name="connsiteX3" fmla="*/ 0 w 457203"/>
              <a:gd name="connsiteY3" fmla="*/ 0 h 2849577"/>
              <a:gd name="connsiteX0" fmla="*/ 12372 w 457200"/>
              <a:gd name="connsiteY0" fmla="*/ 0 h 3004600"/>
              <a:gd name="connsiteX1" fmla="*/ 457200 w 457200"/>
              <a:gd name="connsiteY1" fmla="*/ 3004600 h 3004600"/>
              <a:gd name="connsiteX2" fmla="*/ 0 w 457200"/>
              <a:gd name="connsiteY2" fmla="*/ 3003515 h 3004600"/>
              <a:gd name="connsiteX3" fmla="*/ 12372 w 457200"/>
              <a:gd name="connsiteY3" fmla="*/ 0 h 300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3004600">
                <a:moveTo>
                  <a:pt x="12372" y="0"/>
                </a:moveTo>
                <a:lnTo>
                  <a:pt x="457200" y="3004600"/>
                </a:lnTo>
                <a:lnTo>
                  <a:pt x="0" y="3003515"/>
                </a:lnTo>
                <a:cubicBezTo>
                  <a:pt x="2822" y="2063715"/>
                  <a:pt x="18017" y="965200"/>
                  <a:pt x="12372" y="0"/>
                </a:cubicBezTo>
                <a:close/>
              </a:path>
            </a:pathLst>
          </a:custGeom>
          <a:solidFill>
            <a:srgbClr val="005695"/>
          </a:solidFill>
          <a:ln>
            <a:noFill/>
          </a:ln>
          <a:effectLst>
            <a:outerShdw dist="50800" dir="3960000" sx="1000" sy="1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Subtitle 2"/>
          <p:cNvSpPr txBox="1">
            <a:spLocks/>
          </p:cNvSpPr>
          <p:nvPr userDrawn="1"/>
        </p:nvSpPr>
        <p:spPr>
          <a:xfrm>
            <a:off x="309586" y="1300241"/>
            <a:ext cx="7409025" cy="141606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kern="1200">
                <a:solidFill>
                  <a:srgbClr val="005695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57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37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 smtClean="0"/>
          </a:p>
          <a:p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3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iming>
    <p:tnLst>
      <p:par>
        <p:cTn id="1" dur="indefinite" restart="never" nodeType="tmRoot"/>
      </p:par>
    </p:tnLst>
  </p:timing>
  <p:txStyles>
    <p:titleStyle>
      <a:lvl1pPr algn="l" defTabSz="449885" rtl="0" eaLnBrk="1" latinLnBrk="0" hangingPunct="1">
        <a:spcBef>
          <a:spcPct val="0"/>
        </a:spcBef>
        <a:buNone/>
        <a:defRPr sz="3400" b="0" kern="1200">
          <a:solidFill>
            <a:srgbClr val="005695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37414" indent="-337414" algn="l" defTabSz="449885" rtl="0" eaLnBrk="1" latinLnBrk="0" hangingPunct="1">
        <a:spcBef>
          <a:spcPts val="984"/>
        </a:spcBef>
        <a:spcAft>
          <a:spcPts val="0"/>
        </a:spcAft>
        <a:buClr>
          <a:srgbClr val="005695"/>
        </a:buClr>
        <a:buSzPct val="80000"/>
        <a:buFont typeface="Wingdings 3" charset="2"/>
        <a:buChar char=""/>
        <a:defRPr sz="2600" kern="1200">
          <a:solidFill>
            <a:srgbClr val="005695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31063" indent="-281178" algn="l" defTabSz="449885" rtl="0" eaLnBrk="1" latinLnBrk="0" hangingPunct="1">
        <a:spcBef>
          <a:spcPts val="984"/>
        </a:spcBef>
        <a:spcAft>
          <a:spcPts val="0"/>
        </a:spcAft>
        <a:buClr>
          <a:srgbClr val="005695"/>
        </a:buClr>
        <a:buSzPct val="80000"/>
        <a:buFont typeface="Wingdings 3" charset="2"/>
        <a:buChar char=""/>
        <a:defRPr sz="1574" kern="1200">
          <a:solidFill>
            <a:srgbClr val="005695"/>
          </a:solidFill>
          <a:latin typeface="+mn-lt"/>
          <a:ea typeface="+mn-ea"/>
          <a:cs typeface="+mn-cs"/>
        </a:defRPr>
      </a:lvl2pPr>
      <a:lvl3pPr marL="1124712" indent="-224942" algn="l" defTabSz="449885" rtl="0" eaLnBrk="1" latinLnBrk="0" hangingPunct="1">
        <a:spcBef>
          <a:spcPts val="984"/>
        </a:spcBef>
        <a:spcAft>
          <a:spcPts val="0"/>
        </a:spcAft>
        <a:buClr>
          <a:srgbClr val="005695"/>
        </a:buClr>
        <a:buSzPct val="80000"/>
        <a:buFont typeface="Wingdings 3" charset="2"/>
        <a:buChar char=""/>
        <a:defRPr sz="1378" kern="1200">
          <a:solidFill>
            <a:srgbClr val="005695"/>
          </a:solidFill>
          <a:latin typeface="+mn-lt"/>
          <a:ea typeface="+mn-ea"/>
          <a:cs typeface="+mn-cs"/>
        </a:defRPr>
      </a:lvl3pPr>
      <a:lvl4pPr marL="1574597" indent="-224942" algn="l" defTabSz="449885" rtl="0" eaLnBrk="1" latinLnBrk="0" hangingPunct="1">
        <a:spcBef>
          <a:spcPts val="984"/>
        </a:spcBef>
        <a:spcAft>
          <a:spcPts val="0"/>
        </a:spcAft>
        <a:buClr>
          <a:srgbClr val="005695"/>
        </a:buClr>
        <a:buSzPct val="80000"/>
        <a:buFont typeface="Wingdings 3" charset="2"/>
        <a:buChar char=""/>
        <a:defRPr sz="1181" kern="1200">
          <a:solidFill>
            <a:srgbClr val="005695"/>
          </a:solidFill>
          <a:latin typeface="+mn-lt"/>
          <a:ea typeface="+mn-ea"/>
          <a:cs typeface="+mn-cs"/>
        </a:defRPr>
      </a:lvl4pPr>
      <a:lvl5pPr marL="2024482" indent="-224942" algn="l" defTabSz="449885" rtl="0" eaLnBrk="1" latinLnBrk="0" hangingPunct="1">
        <a:spcBef>
          <a:spcPts val="984"/>
        </a:spcBef>
        <a:spcAft>
          <a:spcPts val="0"/>
        </a:spcAft>
        <a:buClr>
          <a:srgbClr val="005695"/>
        </a:buClr>
        <a:buSzPct val="80000"/>
        <a:buFont typeface="Wingdings 3" charset="2"/>
        <a:buChar char=""/>
        <a:defRPr sz="1181" kern="1200">
          <a:solidFill>
            <a:srgbClr val="005695"/>
          </a:solidFill>
          <a:latin typeface="+mn-lt"/>
          <a:ea typeface="+mn-ea"/>
          <a:cs typeface="+mn-cs"/>
        </a:defRPr>
      </a:lvl5pPr>
      <a:lvl6pPr marL="2474366" indent="-224942" algn="l" defTabSz="449885" rtl="0" eaLnBrk="1" latinLnBrk="0" hangingPunct="1">
        <a:spcBef>
          <a:spcPts val="98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8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24251" indent="-224942" algn="l" defTabSz="449885" rtl="0" eaLnBrk="1" latinLnBrk="0" hangingPunct="1">
        <a:spcBef>
          <a:spcPts val="98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8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374136" indent="-224942" algn="l" defTabSz="449885" rtl="0" eaLnBrk="1" latinLnBrk="0" hangingPunct="1">
        <a:spcBef>
          <a:spcPts val="98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8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24021" indent="-224942" algn="l" defTabSz="449885" rtl="0" eaLnBrk="1" latinLnBrk="0" hangingPunct="1">
        <a:spcBef>
          <a:spcPts val="98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8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9885" rtl="0" eaLnBrk="1" latinLnBrk="0" hangingPunct="1">
        <a:defRPr sz="1771" kern="1200">
          <a:solidFill>
            <a:schemeClr val="tx1"/>
          </a:solidFill>
          <a:latin typeface="+mn-lt"/>
          <a:ea typeface="+mn-ea"/>
          <a:cs typeface="+mn-cs"/>
        </a:defRPr>
      </a:lvl1pPr>
      <a:lvl2pPr marL="449885" algn="l" defTabSz="449885" rtl="0" eaLnBrk="1" latinLnBrk="0" hangingPunct="1">
        <a:defRPr sz="1771" kern="1200">
          <a:solidFill>
            <a:schemeClr val="tx1"/>
          </a:solidFill>
          <a:latin typeface="+mn-lt"/>
          <a:ea typeface="+mn-ea"/>
          <a:cs typeface="+mn-cs"/>
        </a:defRPr>
      </a:lvl2pPr>
      <a:lvl3pPr marL="899770" algn="l" defTabSz="449885" rtl="0" eaLnBrk="1" latinLnBrk="0" hangingPunct="1">
        <a:defRPr sz="1771" kern="1200">
          <a:solidFill>
            <a:schemeClr val="tx1"/>
          </a:solidFill>
          <a:latin typeface="+mn-lt"/>
          <a:ea typeface="+mn-ea"/>
          <a:cs typeface="+mn-cs"/>
        </a:defRPr>
      </a:lvl3pPr>
      <a:lvl4pPr marL="1349654" algn="l" defTabSz="449885" rtl="0" eaLnBrk="1" latinLnBrk="0" hangingPunct="1">
        <a:defRPr sz="1771" kern="1200">
          <a:solidFill>
            <a:schemeClr val="tx1"/>
          </a:solidFill>
          <a:latin typeface="+mn-lt"/>
          <a:ea typeface="+mn-ea"/>
          <a:cs typeface="+mn-cs"/>
        </a:defRPr>
      </a:lvl4pPr>
      <a:lvl5pPr marL="1799539" algn="l" defTabSz="449885" rtl="0" eaLnBrk="1" latinLnBrk="0" hangingPunct="1">
        <a:defRPr sz="1771" kern="1200">
          <a:solidFill>
            <a:schemeClr val="tx1"/>
          </a:solidFill>
          <a:latin typeface="+mn-lt"/>
          <a:ea typeface="+mn-ea"/>
          <a:cs typeface="+mn-cs"/>
        </a:defRPr>
      </a:lvl5pPr>
      <a:lvl6pPr marL="2249424" algn="l" defTabSz="449885" rtl="0" eaLnBrk="1" latinLnBrk="0" hangingPunct="1">
        <a:defRPr sz="1771" kern="1200">
          <a:solidFill>
            <a:schemeClr val="tx1"/>
          </a:solidFill>
          <a:latin typeface="+mn-lt"/>
          <a:ea typeface="+mn-ea"/>
          <a:cs typeface="+mn-cs"/>
        </a:defRPr>
      </a:lvl6pPr>
      <a:lvl7pPr marL="2699309" algn="l" defTabSz="449885" rtl="0" eaLnBrk="1" latinLnBrk="0" hangingPunct="1">
        <a:defRPr sz="1771" kern="1200">
          <a:solidFill>
            <a:schemeClr val="tx1"/>
          </a:solidFill>
          <a:latin typeface="+mn-lt"/>
          <a:ea typeface="+mn-ea"/>
          <a:cs typeface="+mn-cs"/>
        </a:defRPr>
      </a:lvl7pPr>
      <a:lvl8pPr marL="3149194" algn="l" defTabSz="449885" rtl="0" eaLnBrk="1" latinLnBrk="0" hangingPunct="1">
        <a:defRPr sz="1771" kern="1200">
          <a:solidFill>
            <a:schemeClr val="tx1"/>
          </a:solidFill>
          <a:latin typeface="+mn-lt"/>
          <a:ea typeface="+mn-ea"/>
          <a:cs typeface="+mn-cs"/>
        </a:defRPr>
      </a:lvl8pPr>
      <a:lvl9pPr marL="3599078" algn="l" defTabSz="449885" rtl="0" eaLnBrk="1" latinLnBrk="0" hangingPunct="1">
        <a:defRPr sz="17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269" userDrawn="1">
          <p15:clr>
            <a:srgbClr val="F26B43"/>
          </p15:clr>
        </p15:guide>
        <p15:guide id="2" pos="28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9586" y="1300241"/>
            <a:ext cx="7409025" cy="1961119"/>
          </a:xfrm>
        </p:spPr>
        <p:txBody>
          <a:bodyPr/>
          <a:lstStyle/>
          <a:p>
            <a:pPr algn="ctr"/>
            <a:endParaRPr lang="en-CA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-CA" sz="3600" b="1" dirty="0" smtClean="0">
                <a:solidFill>
                  <a:schemeClr val="dk1"/>
                </a:solidFill>
                <a:ea typeface="Arial"/>
                <a:sym typeface="Arial"/>
              </a:rPr>
              <a:t>Receipt </a:t>
            </a:r>
            <a:r>
              <a:rPr lang="en-CA" sz="3600" b="1" dirty="0">
                <a:solidFill>
                  <a:schemeClr val="dk1"/>
                </a:solidFill>
                <a:ea typeface="Arial"/>
                <a:sym typeface="Arial"/>
              </a:rPr>
              <a:t>Bank </a:t>
            </a:r>
            <a:r>
              <a:rPr lang="en-CA" sz="3600" b="1" dirty="0" smtClean="0">
                <a:solidFill>
                  <a:schemeClr val="dk1"/>
                </a:solidFill>
                <a:ea typeface="Arial"/>
                <a:sym typeface="Arial"/>
              </a:rPr>
              <a:t>User Input Guide </a:t>
            </a:r>
          </a:p>
          <a:p>
            <a:pPr algn="ctr"/>
            <a:r>
              <a:rPr lang="en-CA" sz="3600" b="1" dirty="0">
                <a:solidFill>
                  <a:schemeClr val="dk1"/>
                </a:solidFill>
                <a:ea typeface="Arial"/>
                <a:sym typeface="Arial"/>
              </a:rPr>
              <a:t>f</a:t>
            </a:r>
            <a:r>
              <a:rPr lang="en-CA" sz="3600" b="1" dirty="0" smtClean="0">
                <a:solidFill>
                  <a:schemeClr val="dk1"/>
                </a:solidFill>
                <a:ea typeface="Arial"/>
                <a:sym typeface="Arial"/>
              </a:rPr>
              <a:t>or FESC </a:t>
            </a:r>
            <a:r>
              <a:rPr lang="en-CA" sz="3600" b="1" dirty="0">
                <a:solidFill>
                  <a:schemeClr val="dk1"/>
                </a:solidFill>
                <a:ea typeface="Arial"/>
                <a:sym typeface="Arial"/>
              </a:rPr>
              <a:t>MSA A</a:t>
            </a:r>
            <a:r>
              <a:rPr lang="en-CA" sz="3600" b="1" dirty="0" smtClean="0">
                <a:solidFill>
                  <a:schemeClr val="dk1"/>
                </a:solidFill>
                <a:ea typeface="Arial"/>
                <a:sym typeface="Arial"/>
              </a:rPr>
              <a:t>dministrators </a:t>
            </a:r>
            <a:endParaRPr lang="en-CA" sz="3600" b="1" dirty="0">
              <a:solidFill>
                <a:schemeClr val="dk1"/>
              </a:solidFill>
              <a:ea typeface="Arial"/>
              <a:sym typeface="Arial"/>
            </a:endParaRP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5" y="3526631"/>
            <a:ext cx="2450465" cy="24504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9371" y="3526631"/>
            <a:ext cx="3610610" cy="247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188"/>
          <p:cNvSpPr txBox="1">
            <a:spLocks/>
          </p:cNvSpPr>
          <p:nvPr/>
        </p:nvSpPr>
        <p:spPr>
          <a:xfrm>
            <a:off x="646980" y="136704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CA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	About Receipt Bank</a:t>
            </a:r>
            <a:endParaRPr kumimoji="0" lang="en-CA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2" name="Shape 189"/>
          <p:cNvSpPr txBox="1">
            <a:spLocks/>
          </p:cNvSpPr>
          <p:nvPr/>
        </p:nvSpPr>
        <p:spPr>
          <a:xfrm>
            <a:off x="395520" y="2369660"/>
            <a:ext cx="3749760" cy="3650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defTabSz="914400">
              <a:buClr>
                <a:srgbClr val="595959"/>
              </a:buClr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Receipt Bank is a helpful tool to manage receipts and invoices for an organization.</a:t>
            </a:r>
          </a:p>
          <a:p>
            <a:pPr marL="0" indent="0" defTabSz="914400">
              <a:buClr>
                <a:srgbClr val="595959"/>
              </a:buClr>
              <a:buNone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Supporting documentation can be uploaded directly to Receipt Bank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FESC MSA administrators will submit all internal operating expenses to Receipt Bank so that the expenses can be recorded appropriately. </a:t>
            </a: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  <a:tabLst/>
              <a:defRPr/>
            </a:pP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23" name="Shape 1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6260" y="2636440"/>
            <a:ext cx="3710940" cy="29185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143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95"/>
          <p:cNvSpPr txBox="1">
            <a:spLocks/>
          </p:cNvSpPr>
          <p:nvPr/>
        </p:nvSpPr>
        <p:spPr>
          <a:xfrm>
            <a:off x="365040" y="146669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49885" rtl="0" eaLnBrk="1" latinLnBrk="0" hangingPunct="1">
              <a:spcBef>
                <a:spcPct val="0"/>
              </a:spcBef>
              <a:buNone/>
              <a:defRPr sz="3400" b="0" kern="1200">
                <a:solidFill>
                  <a:srgbClr val="005695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CA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	</a:t>
            </a:r>
            <a:r>
              <a:rPr lang="en-CA" sz="3600" dirty="0" smtClean="0">
                <a:solidFill>
                  <a:schemeClr val="dk1"/>
                </a:solidFill>
                <a:ea typeface="Arial"/>
                <a:sym typeface="Arial"/>
              </a:rPr>
              <a:t>User Sign In</a:t>
            </a:r>
            <a:endParaRPr lang="en-CA" sz="3600" dirty="0">
              <a:solidFill>
                <a:schemeClr val="dk1"/>
              </a:solidFill>
              <a:ea typeface="Arial"/>
              <a:sym typeface="Arial"/>
            </a:endParaRPr>
          </a:p>
        </p:txBody>
      </p:sp>
      <p:pic>
        <p:nvPicPr>
          <p:cNvPr id="16" name="Shape 1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6241" y="2826251"/>
            <a:ext cx="3863339" cy="26953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00867" y="3083190"/>
            <a:ext cx="4105374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Clr>
                <a:schemeClr val="bg1">
                  <a:lumMod val="50000"/>
                </a:schemeClr>
              </a:buClr>
              <a:buSzPct val="160000"/>
              <a:buFont typeface="Arial" panose="020B0604020202020204" pitchFamily="34" charset="0"/>
              <a:buChar char="•"/>
            </a:pPr>
            <a:r>
              <a:rPr lang="en-CA" sz="1600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Use the email address and password that were emailed to you upon being added to Receipt Bank and log in</a:t>
            </a:r>
            <a:r>
              <a:rPr lang="en-CA" sz="1600" dirty="0" smtClean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.</a:t>
            </a:r>
          </a:p>
          <a:p>
            <a:pPr marL="285750" lvl="0" indent="-285750">
              <a:lnSpc>
                <a:spcPct val="115000"/>
              </a:lnSpc>
              <a:buClr>
                <a:schemeClr val="dk2"/>
              </a:buClr>
              <a:buSzPts val="1800"/>
              <a:buFont typeface="Arial" panose="020B0604020202020204" pitchFamily="34" charset="0"/>
              <a:buChar char="•"/>
            </a:pPr>
            <a:endParaRPr lang="en-CA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15000"/>
              </a:lnSpc>
              <a:buClr>
                <a:schemeClr val="bg1">
                  <a:lumMod val="50000"/>
                </a:schemeClr>
              </a:buClr>
              <a:buSzPct val="160000"/>
              <a:buFont typeface="Arial" panose="020B0604020202020204" pitchFamily="34" charset="0"/>
              <a:buChar char="•"/>
            </a:pPr>
            <a:r>
              <a:rPr lang="en-CA" sz="1600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You can change your password by selecting My Details </a:t>
            </a:r>
            <a:r>
              <a:rPr lang="en-CA" sz="1600" dirty="0" smtClean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within </a:t>
            </a:r>
            <a:r>
              <a:rPr lang="en-CA" sz="1600" dirty="0">
                <a:solidFill>
                  <a:schemeClr val="dk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the Account Settings menu.</a:t>
            </a:r>
            <a:endParaRPr lang="en-CA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15000"/>
              </a:lnSpc>
              <a:buClr>
                <a:schemeClr val="dk2"/>
              </a:buClr>
              <a:buSzPts val="1800"/>
              <a:buFont typeface="Arial"/>
              <a:buChar char="●"/>
            </a:pPr>
            <a:endParaRPr lang="en-CA" sz="1600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02"/>
          <p:cNvSpPr txBox="1">
            <a:spLocks/>
          </p:cNvSpPr>
          <p:nvPr/>
        </p:nvSpPr>
        <p:spPr>
          <a:xfrm>
            <a:off x="311699" y="14417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49885" rtl="0" eaLnBrk="1" latinLnBrk="0" hangingPunct="1">
              <a:spcBef>
                <a:spcPct val="0"/>
              </a:spcBef>
              <a:buNone/>
              <a:defRPr sz="3400" b="0" kern="1200">
                <a:solidFill>
                  <a:srgbClr val="005695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</a:pPr>
            <a:r>
              <a:rPr lang="en-CA" sz="3600" dirty="0" smtClean="0">
                <a:solidFill>
                  <a:schemeClr val="dk1"/>
                </a:solidFill>
                <a:ea typeface="Arial"/>
                <a:sym typeface="Arial"/>
              </a:rPr>
              <a:t>			Receipt and Invoice </a:t>
            </a:r>
            <a:r>
              <a:rPr lang="en-CA" sz="3600" dirty="0">
                <a:solidFill>
                  <a:schemeClr val="dk1"/>
                </a:solidFill>
                <a:ea typeface="Arial"/>
                <a:sym typeface="Arial"/>
              </a:rPr>
              <a:t>C</a:t>
            </a:r>
            <a:r>
              <a:rPr lang="en-CA" sz="3600" dirty="0" smtClean="0">
                <a:solidFill>
                  <a:schemeClr val="dk1"/>
                </a:solidFill>
                <a:ea typeface="Arial"/>
                <a:sym typeface="Arial"/>
              </a:rPr>
              <a:t>apture</a:t>
            </a:r>
            <a:endParaRPr lang="en-CA" sz="3600" dirty="0">
              <a:solidFill>
                <a:schemeClr val="dk1"/>
              </a:solidFill>
              <a:ea typeface="Arial"/>
              <a:sym typeface="Arial"/>
            </a:endParaRPr>
          </a:p>
        </p:txBody>
      </p:sp>
      <p:sp>
        <p:nvSpPr>
          <p:cNvPr id="9" name="Shape 203"/>
          <p:cNvSpPr txBox="1">
            <a:spLocks/>
          </p:cNvSpPr>
          <p:nvPr/>
        </p:nvSpPr>
        <p:spPr>
          <a:xfrm>
            <a:off x="0" y="2695850"/>
            <a:ext cx="4272900" cy="355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kern="1200">
                <a:solidFill>
                  <a:srgbClr val="005695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57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37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15000"/>
              </a:lnSpc>
              <a:buClr>
                <a:schemeClr val="bg1">
                  <a:lumMod val="50000"/>
                </a:schemeClr>
              </a:buClr>
              <a:buSzPct val="160000"/>
              <a:buFont typeface="Arial" panose="020B0604020202020204" pitchFamily="34" charset="0"/>
              <a:buChar char="•"/>
            </a:pPr>
            <a:r>
              <a:rPr lang="en-CA" sz="1600" dirty="0" smtClean="0">
                <a:solidFill>
                  <a:schemeClr val="dk1"/>
                </a:solidFill>
                <a:ea typeface="Arial"/>
                <a:sym typeface="Arial"/>
              </a:rPr>
              <a:t>Receipts and invoices can be added either via the Email-In address noted in the previous slide or as a direct addition using the Add Items drop down menu in the Receipt Bank dashboard.</a:t>
            </a:r>
          </a:p>
          <a:p>
            <a:pPr marL="285750" indent="-285750">
              <a:lnSpc>
                <a:spcPct val="115000"/>
              </a:lnSpc>
              <a:buClr>
                <a:schemeClr val="dk2"/>
              </a:buClr>
              <a:buSzPts val="1800"/>
              <a:buFont typeface="Arial"/>
              <a:buChar char="●"/>
            </a:pPr>
            <a:endParaRPr lang="en-CA" sz="1600" dirty="0" smtClean="0"/>
          </a:p>
          <a:p>
            <a:pPr marL="285750" indent="-285750">
              <a:lnSpc>
                <a:spcPct val="115000"/>
              </a:lnSpc>
              <a:buClr>
                <a:schemeClr val="bg1">
                  <a:lumMod val="50000"/>
                </a:schemeClr>
              </a:buClr>
              <a:buSzPct val="160000"/>
              <a:buFont typeface="Arial" panose="020B0604020202020204" pitchFamily="34" charset="0"/>
              <a:buChar char="•"/>
            </a:pPr>
            <a:r>
              <a:rPr lang="en-CA" sz="1600" dirty="0" smtClean="0">
                <a:solidFill>
                  <a:schemeClr val="dk1"/>
                </a:solidFill>
                <a:ea typeface="Arial"/>
                <a:sym typeface="Arial"/>
              </a:rPr>
              <a:t>Receipt Bank will scan all receipts and invoices submitted using either method to determine total amount paid, vendor, date and a number of other relevant data fields.</a:t>
            </a:r>
            <a:endParaRPr lang="en-CA" sz="1600" dirty="0">
              <a:solidFill>
                <a:schemeClr val="dk1"/>
              </a:solidFill>
              <a:ea typeface="Arial"/>
              <a:sym typeface="Arial"/>
            </a:endParaRPr>
          </a:p>
        </p:txBody>
      </p:sp>
      <p:pic>
        <p:nvPicPr>
          <p:cNvPr id="10" name="Shape 2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89120" y="2987041"/>
            <a:ext cx="3825240" cy="23698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468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209"/>
          <p:cNvSpPr txBox="1">
            <a:spLocks/>
          </p:cNvSpPr>
          <p:nvPr/>
        </p:nvSpPr>
        <p:spPr>
          <a:xfrm>
            <a:off x="220260" y="142038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49885" rtl="0" eaLnBrk="1" latinLnBrk="0" hangingPunct="1">
              <a:spcBef>
                <a:spcPct val="0"/>
              </a:spcBef>
              <a:buNone/>
              <a:defRPr sz="3400" b="0" kern="1200">
                <a:solidFill>
                  <a:srgbClr val="005695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</a:pPr>
            <a:r>
              <a:rPr lang="en-CA" sz="3600" dirty="0" smtClean="0">
                <a:solidFill>
                  <a:schemeClr val="dk1"/>
                </a:solidFill>
                <a:ea typeface="Arial"/>
                <a:sym typeface="Arial"/>
              </a:rPr>
              <a:t>			Receipt And </a:t>
            </a:r>
            <a:r>
              <a:rPr lang="en-CA" sz="3600" dirty="0">
                <a:solidFill>
                  <a:schemeClr val="dk1"/>
                </a:solidFill>
                <a:ea typeface="Arial"/>
                <a:sym typeface="Arial"/>
              </a:rPr>
              <a:t>I</a:t>
            </a:r>
            <a:r>
              <a:rPr lang="en-CA" sz="3600" dirty="0" smtClean="0">
                <a:solidFill>
                  <a:schemeClr val="dk1"/>
                </a:solidFill>
                <a:ea typeface="Arial"/>
                <a:sym typeface="Arial"/>
              </a:rPr>
              <a:t>nvoice </a:t>
            </a:r>
            <a:r>
              <a:rPr lang="en-CA" sz="3600" dirty="0">
                <a:solidFill>
                  <a:schemeClr val="dk1"/>
                </a:solidFill>
                <a:ea typeface="Arial"/>
                <a:sym typeface="Arial"/>
              </a:rPr>
              <a:t>R</a:t>
            </a:r>
            <a:r>
              <a:rPr lang="en-CA" sz="3600" dirty="0" smtClean="0">
                <a:solidFill>
                  <a:schemeClr val="dk1"/>
                </a:solidFill>
                <a:ea typeface="Arial"/>
                <a:sym typeface="Arial"/>
              </a:rPr>
              <a:t>eview</a:t>
            </a:r>
            <a:endParaRPr lang="en-CA" sz="3600" dirty="0">
              <a:solidFill>
                <a:schemeClr val="dk1"/>
              </a:solidFill>
              <a:ea typeface="Arial"/>
              <a:sym typeface="Arial"/>
            </a:endParaRPr>
          </a:p>
        </p:txBody>
      </p:sp>
      <p:sp>
        <p:nvSpPr>
          <p:cNvPr id="20" name="Shape 210"/>
          <p:cNvSpPr txBox="1">
            <a:spLocks/>
          </p:cNvSpPr>
          <p:nvPr/>
        </p:nvSpPr>
        <p:spPr>
          <a:xfrm>
            <a:off x="144060" y="2697319"/>
            <a:ext cx="4336500" cy="4047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kern="1200">
                <a:solidFill>
                  <a:srgbClr val="005695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57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37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15000"/>
              </a:lnSpc>
              <a:buClr>
                <a:schemeClr val="bg1">
                  <a:lumMod val="50000"/>
                </a:schemeClr>
              </a:buClr>
              <a:buSzPct val="160000"/>
              <a:buFont typeface="Arial" panose="020B0604020202020204" pitchFamily="34" charset="0"/>
              <a:buChar char="•"/>
            </a:pPr>
            <a:r>
              <a:rPr lang="en-CA" sz="1600" dirty="0" smtClean="0">
                <a:solidFill>
                  <a:schemeClr val="dk1"/>
                </a:solidFill>
                <a:ea typeface="Arial"/>
                <a:sym typeface="Arial"/>
              </a:rPr>
              <a:t>Once receipts and invoices are submitted to Receipt Bank, they will populate in the Inbox.</a:t>
            </a:r>
            <a:endParaRPr lang="en-CA" dirty="0" smtClean="0"/>
          </a:p>
          <a:p>
            <a:pPr marL="285750" indent="-285750">
              <a:lnSpc>
                <a:spcPct val="115000"/>
              </a:lnSpc>
              <a:buClr>
                <a:schemeClr val="dk2"/>
              </a:buClr>
              <a:buSzPts val="1800"/>
              <a:buFont typeface="Arial"/>
              <a:buChar char="●"/>
            </a:pPr>
            <a:endParaRPr lang="en-CA" sz="1600" dirty="0" smtClean="0">
              <a:solidFill>
                <a:schemeClr val="dk1"/>
              </a:solidFill>
              <a:ea typeface="Arial"/>
              <a:sym typeface="Arial"/>
            </a:endParaRPr>
          </a:p>
          <a:p>
            <a:pPr marL="285750" indent="-285750">
              <a:lnSpc>
                <a:spcPct val="115000"/>
              </a:lnSpc>
              <a:buClr>
                <a:schemeClr val="bg1">
                  <a:lumMod val="50000"/>
                </a:schemeClr>
              </a:buClr>
              <a:buSzPct val="160000"/>
              <a:buFont typeface="Arial" panose="020B0604020202020204" pitchFamily="34" charset="0"/>
              <a:buChar char="•"/>
            </a:pPr>
            <a:r>
              <a:rPr lang="en-CA" sz="1600" dirty="0" smtClean="0">
                <a:solidFill>
                  <a:schemeClr val="dk1"/>
                </a:solidFill>
                <a:ea typeface="Arial"/>
                <a:sym typeface="Arial"/>
              </a:rPr>
              <a:t>Receipt Bank use</a:t>
            </a:r>
            <a:r>
              <a:rPr lang="en-CA" sz="1600" dirty="0" smtClean="0">
                <a:solidFill>
                  <a:schemeClr val="dk1"/>
                </a:solidFill>
              </a:rPr>
              <a:t>s OCR s</a:t>
            </a:r>
            <a:r>
              <a:rPr lang="en-CA" sz="1600" dirty="0" smtClean="0">
                <a:solidFill>
                  <a:schemeClr val="dk1"/>
                </a:solidFill>
                <a:ea typeface="Arial"/>
                <a:sym typeface="Arial"/>
              </a:rPr>
              <a:t>canning technology to extract information from receipts and invoices and for use by accounting software systems. </a:t>
            </a:r>
          </a:p>
          <a:p>
            <a:pPr>
              <a:lnSpc>
                <a:spcPct val="115000"/>
              </a:lnSpc>
              <a:buClr>
                <a:schemeClr val="dk2"/>
              </a:buClr>
              <a:buSzPts val="1800"/>
            </a:pPr>
            <a:endParaRPr lang="en-CA" sz="1600" dirty="0" smtClean="0">
              <a:solidFill>
                <a:schemeClr val="dk1"/>
              </a:solidFill>
              <a:ea typeface="Arial"/>
              <a:sym typeface="Arial"/>
            </a:endParaRPr>
          </a:p>
          <a:p>
            <a:pPr marL="285750" indent="-285750">
              <a:lnSpc>
                <a:spcPct val="115000"/>
              </a:lnSpc>
              <a:buClr>
                <a:schemeClr val="bg1">
                  <a:lumMod val="50000"/>
                </a:schemeClr>
              </a:buClr>
              <a:buSzPct val="160000"/>
              <a:buFont typeface="Arial" panose="020B0604020202020204" pitchFamily="34" charset="0"/>
              <a:buChar char="•"/>
            </a:pPr>
            <a:r>
              <a:rPr lang="en-CA" sz="1600" dirty="0" smtClean="0">
                <a:solidFill>
                  <a:schemeClr val="dk1"/>
                </a:solidFill>
                <a:ea typeface="Arial"/>
                <a:sym typeface="Arial"/>
              </a:rPr>
              <a:t>The OCR scanning takes approximately 4 hours to read a receipt or invoice after which the financial information will show up in Receipt Bank also within the Inbox section.                 </a:t>
            </a:r>
            <a:r>
              <a:rPr lang="en-CA" sz="1600" dirty="0" smtClean="0">
                <a:solidFill>
                  <a:srgbClr val="FF0000"/>
                </a:solidFill>
                <a:ea typeface="Arial"/>
                <a:sym typeface="Arial"/>
              </a:rPr>
              <a:t>We recommend that you upload the receipts and invoices in the evening and come back next morning to make changes. </a:t>
            </a:r>
          </a:p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  <a:buSzPct val="160000"/>
            </a:pPr>
            <a:r>
              <a:rPr lang="en-CA" sz="1600" dirty="0" smtClean="0">
                <a:solidFill>
                  <a:schemeClr val="dk1"/>
                </a:solidFill>
                <a:ea typeface="Arial"/>
                <a:sym typeface="Arial"/>
              </a:rPr>
              <a:t> </a:t>
            </a:r>
            <a:endParaRPr lang="en-CA" sz="1600" dirty="0">
              <a:solidFill>
                <a:schemeClr val="dk1"/>
              </a:solidFill>
              <a:ea typeface="Arial"/>
              <a:sym typeface="Arial"/>
            </a:endParaRPr>
          </a:p>
        </p:txBody>
      </p:sp>
      <p:pic>
        <p:nvPicPr>
          <p:cNvPr id="29" name="Shape 2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6760" y="3225173"/>
            <a:ext cx="3610874" cy="21469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98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216"/>
          <p:cNvSpPr txBox="1">
            <a:spLocks/>
          </p:cNvSpPr>
          <p:nvPr/>
        </p:nvSpPr>
        <p:spPr>
          <a:xfrm>
            <a:off x="311700" y="1453915"/>
            <a:ext cx="7757880" cy="763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49885" rtl="0" eaLnBrk="1" latinLnBrk="0" hangingPunct="1">
              <a:spcBef>
                <a:spcPct val="0"/>
              </a:spcBef>
              <a:buNone/>
              <a:defRPr sz="3400" b="0" kern="1200">
                <a:solidFill>
                  <a:srgbClr val="005695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</a:pPr>
            <a:r>
              <a:rPr lang="en-CA" sz="3600" dirty="0" smtClean="0">
                <a:solidFill>
                  <a:schemeClr val="dk1"/>
                </a:solidFill>
                <a:ea typeface="Arial"/>
                <a:sym typeface="Arial"/>
              </a:rPr>
              <a:t>Add Description to Receipts and Invoices</a:t>
            </a:r>
            <a:endParaRPr lang="en-CA" sz="3600" dirty="0">
              <a:solidFill>
                <a:srgbClr val="FF0000"/>
              </a:solidFill>
            </a:endParaRPr>
          </a:p>
        </p:txBody>
      </p:sp>
      <p:sp>
        <p:nvSpPr>
          <p:cNvPr id="7" name="Shape 217"/>
          <p:cNvSpPr txBox="1">
            <a:spLocks/>
          </p:cNvSpPr>
          <p:nvPr/>
        </p:nvSpPr>
        <p:spPr>
          <a:xfrm>
            <a:off x="311700" y="2415220"/>
            <a:ext cx="4184100" cy="42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kern="1200">
                <a:solidFill>
                  <a:srgbClr val="005695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57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37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rgbClr val="005695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49885" rtl="0" eaLnBrk="1" latinLnBrk="0" hangingPunct="1">
              <a:spcBef>
                <a:spcPts val="984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18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15000"/>
              </a:lnSpc>
              <a:buClr>
                <a:schemeClr val="bg1">
                  <a:lumMod val="50000"/>
                </a:schemeClr>
              </a:buClr>
              <a:buSzPct val="160000"/>
              <a:buFont typeface="Arial" panose="020B0604020202020204" pitchFamily="34" charset="0"/>
              <a:buChar char="•"/>
            </a:pPr>
            <a:r>
              <a:rPr lang="en-CA" sz="1600" dirty="0" smtClean="0">
                <a:solidFill>
                  <a:schemeClr val="dk1"/>
                </a:solidFill>
                <a:ea typeface="Arial"/>
                <a:sym typeface="Arial"/>
              </a:rPr>
              <a:t>Click into the receipt or invoice to open the financial information that has been captured by the OCR scan.</a:t>
            </a:r>
            <a:endParaRPr lang="en-CA" sz="1600" dirty="0" smtClean="0"/>
          </a:p>
          <a:p>
            <a:pPr marL="285750" indent="-285750">
              <a:lnSpc>
                <a:spcPct val="115000"/>
              </a:lnSpc>
              <a:buClr>
                <a:schemeClr val="dk2"/>
              </a:buClr>
              <a:buSzPts val="1800"/>
              <a:buFont typeface="Arial"/>
              <a:buChar char="●"/>
            </a:pPr>
            <a:endParaRPr lang="en-CA" sz="1600" dirty="0" smtClean="0">
              <a:solidFill>
                <a:schemeClr val="dk1"/>
              </a:solidFill>
              <a:ea typeface="Arial"/>
              <a:sym typeface="Arial"/>
            </a:endParaRPr>
          </a:p>
          <a:p>
            <a:pPr marL="285750" indent="-285750">
              <a:lnSpc>
                <a:spcPct val="115000"/>
              </a:lnSpc>
              <a:buClr>
                <a:schemeClr val="bg1">
                  <a:lumMod val="50000"/>
                </a:schemeClr>
              </a:buClr>
              <a:buSzPct val="160000"/>
              <a:buFont typeface="Arial" panose="020B0604020202020204" pitchFamily="34" charset="0"/>
              <a:buChar char="•"/>
            </a:pPr>
            <a:r>
              <a:rPr lang="en-CA" sz="1600" dirty="0" smtClean="0">
                <a:solidFill>
                  <a:schemeClr val="dk1"/>
                </a:solidFill>
                <a:ea typeface="Arial"/>
                <a:sym typeface="Arial"/>
              </a:rPr>
              <a:t>Complete the Description field with the following information:</a:t>
            </a:r>
            <a:r>
              <a:rPr lang="en-CA" sz="1600" b="1" dirty="0" smtClean="0">
                <a:solidFill>
                  <a:schemeClr val="dk1"/>
                </a:solidFill>
                <a:ea typeface="Arial"/>
                <a:sym typeface="Arial"/>
              </a:rPr>
              <a:t> </a:t>
            </a:r>
          </a:p>
          <a:p>
            <a:pPr>
              <a:lnSpc>
                <a:spcPct val="115000"/>
              </a:lnSpc>
              <a:buClr>
                <a:schemeClr val="dk2"/>
              </a:buClr>
              <a:buSzPts val="1800"/>
            </a:pPr>
            <a:r>
              <a:rPr lang="en-CA" sz="1600" b="1" dirty="0" smtClean="0">
                <a:solidFill>
                  <a:schemeClr val="dk1"/>
                </a:solidFill>
              </a:rPr>
              <a:t>	1. Payment method</a:t>
            </a:r>
          </a:p>
          <a:p>
            <a:pPr>
              <a:lnSpc>
                <a:spcPct val="115000"/>
              </a:lnSpc>
              <a:buClr>
                <a:schemeClr val="dk2"/>
              </a:buClr>
              <a:buSzPts val="1800"/>
            </a:pPr>
            <a:r>
              <a:rPr lang="en-US" sz="1600" b="1" dirty="0" smtClean="0">
                <a:solidFill>
                  <a:schemeClr val="dk1"/>
                </a:solidFill>
              </a:rPr>
              <a:t>		(Note: </a:t>
            </a:r>
            <a:r>
              <a:rPr lang="en-CA" sz="1600" b="1" dirty="0">
                <a:solidFill>
                  <a:schemeClr val="dk1"/>
                </a:solidFill>
              </a:rPr>
              <a:t>Payment methods are: </a:t>
            </a:r>
            <a:endParaRPr lang="en-CA" sz="1600" b="1" dirty="0" smtClean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buClr>
                <a:schemeClr val="dk2"/>
              </a:buClr>
              <a:buSzPts val="1800"/>
            </a:pPr>
            <a:r>
              <a:rPr lang="en-CA" sz="1600" b="1" dirty="0" smtClean="0">
                <a:solidFill>
                  <a:schemeClr val="dk1"/>
                </a:solidFill>
              </a:rPr>
              <a:t>		m</a:t>
            </a:r>
            <a:r>
              <a:rPr lang="en-CA" sz="1600" b="1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anual cheque, direct credit, </a:t>
            </a:r>
            <a:r>
              <a:rPr lang="en-CA" sz="16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MSA </a:t>
            </a:r>
            <a:r>
              <a:rPr lang="en-CA" sz="1600" b="1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credit card)</a:t>
            </a:r>
            <a:endParaRPr lang="en-CA" sz="1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buClr>
                <a:schemeClr val="dk2"/>
              </a:buClr>
              <a:buSzPts val="1800"/>
            </a:pPr>
            <a:r>
              <a:rPr lang="en-CA" sz="1600" b="1" dirty="0" smtClean="0">
                <a:solidFill>
                  <a:schemeClr val="dk1"/>
                </a:solidFill>
              </a:rPr>
              <a:t>	2. Expense account</a:t>
            </a:r>
          </a:p>
          <a:p>
            <a:pPr>
              <a:lnSpc>
                <a:spcPct val="115000"/>
              </a:lnSpc>
              <a:buClr>
                <a:schemeClr val="dk2"/>
              </a:buClr>
              <a:buSzPts val="1800"/>
            </a:pPr>
            <a:r>
              <a:rPr lang="en-CA" sz="1600" b="1" dirty="0" smtClean="0">
                <a:solidFill>
                  <a:schemeClr val="dk1"/>
                </a:solidFill>
              </a:rPr>
              <a:t>	3. Approved by</a:t>
            </a:r>
            <a:endParaRPr lang="en-CA" sz="1600" b="1" dirty="0" smtClean="0"/>
          </a:p>
          <a:p>
            <a:pPr>
              <a:lnSpc>
                <a:spcPct val="115000"/>
              </a:lnSpc>
              <a:buClr>
                <a:schemeClr val="dk2"/>
              </a:buClr>
              <a:buSzPts val="1800"/>
            </a:pPr>
            <a:endParaRPr lang="en-CA" sz="1600" dirty="0" smtClean="0">
              <a:solidFill>
                <a:schemeClr val="dk1"/>
              </a:solidFill>
              <a:ea typeface="Arial"/>
              <a:sym typeface="Arial"/>
            </a:endParaRPr>
          </a:p>
          <a:p>
            <a:pPr marL="285750" indent="-285750">
              <a:lnSpc>
                <a:spcPct val="115000"/>
              </a:lnSpc>
              <a:buClr>
                <a:schemeClr val="bg1">
                  <a:lumMod val="50000"/>
                </a:schemeClr>
              </a:buClr>
              <a:buSzPct val="160000"/>
              <a:buFont typeface="Arial" panose="020B0604020202020204" pitchFamily="34" charset="0"/>
              <a:buChar char="•"/>
            </a:pPr>
            <a:r>
              <a:rPr lang="en-CA" sz="1600" dirty="0" err="1" smtClean="0">
                <a:solidFill>
                  <a:schemeClr val="dk1"/>
                </a:solidFill>
                <a:ea typeface="Arial"/>
                <a:sym typeface="Arial"/>
              </a:rPr>
              <a:t>Enkel</a:t>
            </a:r>
            <a:r>
              <a:rPr lang="en-CA" sz="1600" dirty="0" smtClean="0">
                <a:solidFill>
                  <a:schemeClr val="dk1"/>
                </a:solidFill>
                <a:ea typeface="Arial"/>
                <a:sym typeface="Arial"/>
              </a:rPr>
              <a:t> will ensure all other fields are completed appropriately. </a:t>
            </a:r>
            <a:endParaRPr lang="en-CA" sz="1600" dirty="0" smtClean="0"/>
          </a:p>
          <a:p>
            <a:pPr marL="285750" indent="-171450">
              <a:lnSpc>
                <a:spcPct val="115000"/>
              </a:lnSpc>
              <a:buClr>
                <a:schemeClr val="dk2"/>
              </a:buClr>
              <a:buSzPts val="1800"/>
              <a:buFont typeface="Arial"/>
              <a:buNone/>
            </a:pPr>
            <a:endParaRPr lang="en-CA" sz="1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171450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ts val="1800"/>
              <a:buFont typeface="Arial"/>
              <a:buNone/>
            </a:pPr>
            <a:endParaRPr lang="en-CA" sz="1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171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endParaRPr lang="en-CA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Shape 2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84600" y="2606040"/>
            <a:ext cx="3484980" cy="2545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3751385" y="5290218"/>
            <a:ext cx="4611077" cy="119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17145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</a:pPr>
            <a:r>
              <a:rPr lang="en-CA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CA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CA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hanges are automatically  saved</a:t>
            </a:r>
            <a:endParaRPr lang="en-CA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328244"/>
      </p:ext>
    </p:extLst>
  </p:cSld>
  <p:clrMapOvr>
    <a:masterClrMapping/>
  </p:clrMapOvr>
</p:sld>
</file>

<file path=ppt/theme/theme1.xml><?xml version="1.0" encoding="utf-8"?>
<a:theme xmlns:a="http://schemas.openxmlformats.org/drawingml/2006/main" name="FEMS Master">
  <a:themeElements>
    <a:clrScheme name="Custom 7">
      <a:dk1>
        <a:sysClr val="windowText" lastClr="000000"/>
      </a:dk1>
      <a:lt1>
        <a:sysClr val="window" lastClr="FFFFFF"/>
      </a:lt1>
      <a:dk2>
        <a:srgbClr val="FFFFFF"/>
      </a:dk2>
      <a:lt2>
        <a:srgbClr val="EBEBEB"/>
      </a:lt2>
      <a:accent1>
        <a:srgbClr val="EBEBEB"/>
      </a:accent1>
      <a:accent2>
        <a:srgbClr val="0070C0"/>
      </a:accent2>
      <a:accent3>
        <a:srgbClr val="FFFFFF"/>
      </a:accent3>
      <a:accent4>
        <a:srgbClr val="002060"/>
      </a:accent4>
      <a:accent5>
        <a:srgbClr val="C42F1A"/>
      </a:accent5>
      <a:accent6>
        <a:srgbClr val="000000"/>
      </a:accent6>
      <a:hlink>
        <a:srgbClr val="7030A0"/>
      </a:hlink>
      <a:folHlink>
        <a:srgbClr val="E3D0F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11088</TotalTime>
  <Words>290</Words>
  <Application>Microsoft Office PowerPoint</Application>
  <PresentationFormat>Custom</PresentationFormat>
  <Paragraphs>42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FEMS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Bamboo Direct Eco-Friendly Products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Facility Engagement Management  System (FEMS) Release 1</dc:title>
  <dc:creator>Sarah Morash</dc:creator>
  <cp:lastModifiedBy>Fedor, Jessica</cp:lastModifiedBy>
  <cp:revision>799</cp:revision>
  <cp:lastPrinted>2018-01-18T02:39:56Z</cp:lastPrinted>
  <dcterms:created xsi:type="dcterms:W3CDTF">2016-11-24T04:32:14Z</dcterms:created>
  <dcterms:modified xsi:type="dcterms:W3CDTF">2018-10-22T19:22:48Z</dcterms:modified>
</cp:coreProperties>
</file>